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7" r:id="rId9"/>
    <p:sldId id="268" r:id="rId10"/>
    <p:sldId id="264" r:id="rId11"/>
    <p:sldId id="266" r:id="rId12"/>
    <p:sldId id="265" r:id="rId1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63"/>
  </p:normalViewPr>
  <p:slideViewPr>
    <p:cSldViewPr snapToGrid="0" snapToObjects="1">
      <p:cViewPr varScale="1">
        <p:scale>
          <a:sx n="117" d="100"/>
          <a:sy n="117" d="100"/>
        </p:scale>
        <p:origin x="36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jpeg>
</file>

<file path=ppt/media/image5.jpeg>
</file>

<file path=ppt/media/image6.tiff>
</file>

<file path=ppt/media/image7.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1DD997E-73D7-CC47-8A80-D58F5E6BF07C}"/>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9DF185E7-C23A-1D4A-8241-515FD0A9E6D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49530353-D7AE-604E-B6D5-B680AC2BE67B}"/>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99794432-B538-484C-B4BA-4E37951B6F26}"/>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774E875F-54C0-B943-828C-5300676523C8}"/>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097213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C29D927-AABF-8944-AD82-875EC16D44A6}"/>
              </a:ext>
            </a:extLst>
          </p:cNvPr>
          <p:cNvSpPr>
            <a:spLocks noGrp="1"/>
          </p:cNvSpPr>
          <p:nvPr>
            <p:ph type="title"/>
          </p:nvPr>
        </p:nvSpPr>
        <p:spPr/>
        <p:txBody>
          <a:bodyPr/>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C21407B8-2895-B242-A1C8-FABAB7661B42}"/>
              </a:ext>
            </a:extLst>
          </p:cNvPr>
          <p:cNvSpPr>
            <a:spLocks noGrp="1"/>
          </p:cNvSpPr>
          <p:nvPr>
            <p:ph type="body" orient="vert" idx="1"/>
          </p:nvPr>
        </p:nvSpPr>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63DBC18E-5FF3-2148-B6DF-0C84CB7396F6}"/>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2FA09BA8-C4A8-AB43-B000-4518A360244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48E51B96-0FDB-C04F-BF52-B3E3EFE621CF}"/>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7110507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C9A10960-CB95-1F45-A088-26235B553548}"/>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字占位符 2">
            <a:extLst>
              <a:ext uri="{FF2B5EF4-FFF2-40B4-BE49-F238E27FC236}">
                <a16:creationId xmlns:a16="http://schemas.microsoft.com/office/drawing/2014/main" id="{8719A191-88F4-E447-8FDC-767EF92076C9}"/>
              </a:ext>
            </a:extLst>
          </p:cNvPr>
          <p:cNvSpPr>
            <a:spLocks noGrp="1"/>
          </p:cNvSpPr>
          <p:nvPr>
            <p:ph type="body" orient="vert" idx="1"/>
          </p:nvPr>
        </p:nvSpPr>
        <p:spPr>
          <a:xfrm>
            <a:off x="838200" y="365125"/>
            <a:ext cx="7734300" cy="5811838"/>
          </a:xfrm>
        </p:spPr>
        <p:txBody>
          <a:bodyPr vert="eaVert"/>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96C1BDEE-546D-7E4A-B89F-EE2C0AA527FC}"/>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87650C99-5852-6647-8CAA-797F9D439B48}"/>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837061A6-8C49-EB48-82AB-597E92CEF525}"/>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10567947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CFDAF00-ACC1-484E-B176-94654EB63050}"/>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63BDE76C-B6C9-2240-B944-B5DAA75B0DC7}"/>
              </a:ext>
            </a:extLst>
          </p:cNvPr>
          <p:cNvSpPr>
            <a:spLocks noGrp="1"/>
          </p:cNvSpPr>
          <p:nvPr>
            <p:ph idx="1"/>
          </p:nvPr>
        </p:nvSpPr>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25C95D45-4FB0-4A4B-8329-FA51DC259EA4}"/>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F35877D8-C076-504C-AF32-692C14B786F5}"/>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B3BA05EB-E400-6741-904B-1E37F327AA7B}"/>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33131014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BC25256-3430-AF4C-8162-F10D06D87F5D}"/>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8209D168-3E93-D14F-B967-32A124BEB9C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单击此处编辑母版文本样式</a:t>
            </a:r>
          </a:p>
        </p:txBody>
      </p:sp>
      <p:sp>
        <p:nvSpPr>
          <p:cNvPr id="4" name="日期占位符 3">
            <a:extLst>
              <a:ext uri="{FF2B5EF4-FFF2-40B4-BE49-F238E27FC236}">
                <a16:creationId xmlns:a16="http://schemas.microsoft.com/office/drawing/2014/main" id="{6BDC0EF2-4A0B-8E47-B34F-99E0640B0EA4}"/>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1478FB7A-54EA-FF46-9E61-9762A6574E49}"/>
              </a:ext>
            </a:extLst>
          </p:cNvPr>
          <p:cNvSpPr>
            <a:spLocks noGrp="1"/>
          </p:cNvSpPr>
          <p:nvPr>
            <p:ph type="ftr" sz="quarter" idx="11"/>
          </p:nvPr>
        </p:nvSpPr>
        <p:spPr/>
        <p:txBody>
          <a:bodyPr/>
          <a:lstStyle/>
          <a:p>
            <a:endParaRPr kumimoji="1" lang="zh-CN" altLang="en-US"/>
          </a:p>
        </p:txBody>
      </p:sp>
      <p:sp>
        <p:nvSpPr>
          <p:cNvPr id="6" name="灯片编号占位符 5">
            <a:extLst>
              <a:ext uri="{FF2B5EF4-FFF2-40B4-BE49-F238E27FC236}">
                <a16:creationId xmlns:a16="http://schemas.microsoft.com/office/drawing/2014/main" id="{288AA076-2210-404F-970B-E41C0258910C}"/>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32010037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5E397DE-BEFE-D64A-93E9-D0A126D0E1EE}"/>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FE5E6E39-CB76-894A-871B-BD0CEE1D7B6F}"/>
              </a:ext>
            </a:extLst>
          </p:cNvPr>
          <p:cNvSpPr>
            <a:spLocks noGrp="1"/>
          </p:cNvSpPr>
          <p:nvPr>
            <p:ph sz="half" idx="1"/>
          </p:nvPr>
        </p:nvSpPr>
        <p:spPr>
          <a:xfrm>
            <a:off x="838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内容占位符 3">
            <a:extLst>
              <a:ext uri="{FF2B5EF4-FFF2-40B4-BE49-F238E27FC236}">
                <a16:creationId xmlns:a16="http://schemas.microsoft.com/office/drawing/2014/main" id="{464DABD2-B70F-654D-B34E-62C525482A7E}"/>
              </a:ext>
            </a:extLst>
          </p:cNvPr>
          <p:cNvSpPr>
            <a:spLocks noGrp="1"/>
          </p:cNvSpPr>
          <p:nvPr>
            <p:ph sz="half" idx="2"/>
          </p:nvPr>
        </p:nvSpPr>
        <p:spPr>
          <a:xfrm>
            <a:off x="6172200" y="1825625"/>
            <a:ext cx="5181600" cy="435133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日期占位符 4">
            <a:extLst>
              <a:ext uri="{FF2B5EF4-FFF2-40B4-BE49-F238E27FC236}">
                <a16:creationId xmlns:a16="http://schemas.microsoft.com/office/drawing/2014/main" id="{22B74DB2-BE58-2F45-9C13-168C01B6579F}"/>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6" name="页脚占位符 5">
            <a:extLst>
              <a:ext uri="{FF2B5EF4-FFF2-40B4-BE49-F238E27FC236}">
                <a16:creationId xmlns:a16="http://schemas.microsoft.com/office/drawing/2014/main" id="{40060CE1-C0E2-3F4D-825C-9C0F3F7F0A7B}"/>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9FF3C1DF-4B4D-1941-A2C2-70997DEA0254}"/>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6701496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4D6EFA-55E6-0746-8FF8-06411EA19654}"/>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65968FD3-736E-FA4F-8E15-6DDC1286879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4" name="内容占位符 3">
            <a:extLst>
              <a:ext uri="{FF2B5EF4-FFF2-40B4-BE49-F238E27FC236}">
                <a16:creationId xmlns:a16="http://schemas.microsoft.com/office/drawing/2014/main" id="{50D6277A-3710-2041-B2EB-23A51770A427}"/>
              </a:ext>
            </a:extLst>
          </p:cNvPr>
          <p:cNvSpPr>
            <a:spLocks noGrp="1"/>
          </p:cNvSpPr>
          <p:nvPr>
            <p:ph sz="half" idx="2"/>
          </p:nvPr>
        </p:nvSpPr>
        <p:spPr>
          <a:xfrm>
            <a:off x="839788" y="2505075"/>
            <a:ext cx="5157787"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5" name="文本占位符 4">
            <a:extLst>
              <a:ext uri="{FF2B5EF4-FFF2-40B4-BE49-F238E27FC236}">
                <a16:creationId xmlns:a16="http://schemas.microsoft.com/office/drawing/2014/main" id="{70FA4CBC-730D-4D48-94C8-5C9ED1D192B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单击此处编辑母版文本样式</a:t>
            </a:r>
          </a:p>
        </p:txBody>
      </p:sp>
      <p:sp>
        <p:nvSpPr>
          <p:cNvPr id="6" name="内容占位符 5">
            <a:extLst>
              <a:ext uri="{FF2B5EF4-FFF2-40B4-BE49-F238E27FC236}">
                <a16:creationId xmlns:a16="http://schemas.microsoft.com/office/drawing/2014/main" id="{CE59D613-B9E2-1C40-A2C4-A8698E4B360E}"/>
              </a:ext>
            </a:extLst>
          </p:cNvPr>
          <p:cNvSpPr>
            <a:spLocks noGrp="1"/>
          </p:cNvSpPr>
          <p:nvPr>
            <p:ph sz="quarter" idx="4"/>
          </p:nvPr>
        </p:nvSpPr>
        <p:spPr>
          <a:xfrm>
            <a:off x="6172200" y="2505075"/>
            <a:ext cx="5183188" cy="3684588"/>
          </a:xfrm>
        </p:spPr>
        <p:txBody>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7" name="日期占位符 6">
            <a:extLst>
              <a:ext uri="{FF2B5EF4-FFF2-40B4-BE49-F238E27FC236}">
                <a16:creationId xmlns:a16="http://schemas.microsoft.com/office/drawing/2014/main" id="{35859FE2-0FC0-EA49-8474-D47EA177271B}"/>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8" name="页脚占位符 7">
            <a:extLst>
              <a:ext uri="{FF2B5EF4-FFF2-40B4-BE49-F238E27FC236}">
                <a16:creationId xmlns:a16="http://schemas.microsoft.com/office/drawing/2014/main" id="{1B3E03BA-B9E6-744B-8A7D-9D0167F307EF}"/>
              </a:ext>
            </a:extLst>
          </p:cNvPr>
          <p:cNvSpPr>
            <a:spLocks noGrp="1"/>
          </p:cNvSpPr>
          <p:nvPr>
            <p:ph type="ftr" sz="quarter" idx="11"/>
          </p:nvPr>
        </p:nvSpPr>
        <p:spPr/>
        <p:txBody>
          <a:bodyPr/>
          <a:lstStyle/>
          <a:p>
            <a:endParaRPr kumimoji="1" lang="zh-CN" altLang="en-US"/>
          </a:p>
        </p:txBody>
      </p:sp>
      <p:sp>
        <p:nvSpPr>
          <p:cNvPr id="9" name="灯片编号占位符 8">
            <a:extLst>
              <a:ext uri="{FF2B5EF4-FFF2-40B4-BE49-F238E27FC236}">
                <a16:creationId xmlns:a16="http://schemas.microsoft.com/office/drawing/2014/main" id="{C36F57B0-1D0E-9F40-BB9B-56C38BF4E1D5}"/>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1988915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3A696E-0575-3149-864A-0D66C20DDBEC}"/>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6BA713A-3C04-394F-BFE6-8BFD64994324}"/>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4" name="页脚占位符 3">
            <a:extLst>
              <a:ext uri="{FF2B5EF4-FFF2-40B4-BE49-F238E27FC236}">
                <a16:creationId xmlns:a16="http://schemas.microsoft.com/office/drawing/2014/main" id="{BBC4097F-CC8F-B747-B669-A470F40F69C3}"/>
              </a:ext>
            </a:extLst>
          </p:cNvPr>
          <p:cNvSpPr>
            <a:spLocks noGrp="1"/>
          </p:cNvSpPr>
          <p:nvPr>
            <p:ph type="ftr" sz="quarter" idx="11"/>
          </p:nvPr>
        </p:nvSpPr>
        <p:spPr/>
        <p:txBody>
          <a:bodyPr/>
          <a:lstStyle/>
          <a:p>
            <a:endParaRPr kumimoji="1" lang="zh-CN" altLang="en-US"/>
          </a:p>
        </p:txBody>
      </p:sp>
      <p:sp>
        <p:nvSpPr>
          <p:cNvPr id="5" name="灯片编号占位符 4">
            <a:extLst>
              <a:ext uri="{FF2B5EF4-FFF2-40B4-BE49-F238E27FC236}">
                <a16:creationId xmlns:a16="http://schemas.microsoft.com/office/drawing/2014/main" id="{E8C3D1D9-001A-324D-85B0-40B98D30B3FE}"/>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2737057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AC83DF7-F07A-3242-B508-B53D0B5925D6}"/>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3" name="页脚占位符 2">
            <a:extLst>
              <a:ext uri="{FF2B5EF4-FFF2-40B4-BE49-F238E27FC236}">
                <a16:creationId xmlns:a16="http://schemas.microsoft.com/office/drawing/2014/main" id="{D8EC8E15-0C34-7B4B-8D15-062F20C2F3F0}"/>
              </a:ext>
            </a:extLst>
          </p:cNvPr>
          <p:cNvSpPr>
            <a:spLocks noGrp="1"/>
          </p:cNvSpPr>
          <p:nvPr>
            <p:ph type="ftr" sz="quarter" idx="11"/>
          </p:nvPr>
        </p:nvSpPr>
        <p:spPr/>
        <p:txBody>
          <a:bodyPr/>
          <a:lstStyle/>
          <a:p>
            <a:endParaRPr kumimoji="1" lang="zh-CN" altLang="en-US"/>
          </a:p>
        </p:txBody>
      </p:sp>
      <p:sp>
        <p:nvSpPr>
          <p:cNvPr id="4" name="灯片编号占位符 3">
            <a:extLst>
              <a:ext uri="{FF2B5EF4-FFF2-40B4-BE49-F238E27FC236}">
                <a16:creationId xmlns:a16="http://schemas.microsoft.com/office/drawing/2014/main" id="{D1D34F95-ADA5-1A47-AD00-8B099989FFF3}"/>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7310540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3A576FC-7B6A-A849-BFD9-10B425FE0542}"/>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BD508BD5-81F6-A044-9EA7-B219D659F4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文本占位符 3">
            <a:extLst>
              <a:ext uri="{FF2B5EF4-FFF2-40B4-BE49-F238E27FC236}">
                <a16:creationId xmlns:a16="http://schemas.microsoft.com/office/drawing/2014/main" id="{5D8B331B-D1F3-A248-91A8-6C8F8921BBE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77E01654-96E1-B641-9E9E-87E0D0D223F5}"/>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6" name="页脚占位符 5">
            <a:extLst>
              <a:ext uri="{FF2B5EF4-FFF2-40B4-BE49-F238E27FC236}">
                <a16:creationId xmlns:a16="http://schemas.microsoft.com/office/drawing/2014/main" id="{368A9179-C324-2D45-A27C-64061B74FB26}"/>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48454B9B-8FC4-E441-B310-A28D3D73A951}"/>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20083958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F0DE1F-A35D-754D-8741-8CC56D52FB96}"/>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7109C0DA-6604-6246-ADCF-27461839AC0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0C250281-20A2-404E-96B6-FC1724CF71E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单击此处编辑母版文本样式</a:t>
            </a:r>
          </a:p>
        </p:txBody>
      </p:sp>
      <p:sp>
        <p:nvSpPr>
          <p:cNvPr id="5" name="日期占位符 4">
            <a:extLst>
              <a:ext uri="{FF2B5EF4-FFF2-40B4-BE49-F238E27FC236}">
                <a16:creationId xmlns:a16="http://schemas.microsoft.com/office/drawing/2014/main" id="{865195CE-74BA-AA46-A150-0E96C31518A1}"/>
              </a:ext>
            </a:extLst>
          </p:cNvPr>
          <p:cNvSpPr>
            <a:spLocks noGrp="1"/>
          </p:cNvSpPr>
          <p:nvPr>
            <p:ph type="dt" sz="half" idx="10"/>
          </p:nvPr>
        </p:nvSpPr>
        <p:spPr/>
        <p:txBody>
          <a:bodyPr/>
          <a:lstStyle/>
          <a:p>
            <a:fld id="{8058A75C-C6D0-2F47-A98B-205B94660614}" type="datetimeFigureOut">
              <a:rPr kumimoji="1" lang="zh-CN" altLang="en-US" smtClean="0"/>
              <a:t>2019/8/1</a:t>
            </a:fld>
            <a:endParaRPr kumimoji="1" lang="zh-CN" altLang="en-US"/>
          </a:p>
        </p:txBody>
      </p:sp>
      <p:sp>
        <p:nvSpPr>
          <p:cNvPr id="6" name="页脚占位符 5">
            <a:extLst>
              <a:ext uri="{FF2B5EF4-FFF2-40B4-BE49-F238E27FC236}">
                <a16:creationId xmlns:a16="http://schemas.microsoft.com/office/drawing/2014/main" id="{3A54D633-6DD2-A04E-B08F-4FCED89AEF7F}"/>
              </a:ext>
            </a:extLst>
          </p:cNvPr>
          <p:cNvSpPr>
            <a:spLocks noGrp="1"/>
          </p:cNvSpPr>
          <p:nvPr>
            <p:ph type="ftr" sz="quarter" idx="11"/>
          </p:nvPr>
        </p:nvSpPr>
        <p:spPr/>
        <p:txBody>
          <a:bodyPr/>
          <a:lstStyle/>
          <a:p>
            <a:endParaRPr kumimoji="1" lang="zh-CN" altLang="en-US"/>
          </a:p>
        </p:txBody>
      </p:sp>
      <p:sp>
        <p:nvSpPr>
          <p:cNvPr id="7" name="灯片编号占位符 6">
            <a:extLst>
              <a:ext uri="{FF2B5EF4-FFF2-40B4-BE49-F238E27FC236}">
                <a16:creationId xmlns:a16="http://schemas.microsoft.com/office/drawing/2014/main" id="{C886FE14-0C05-0A4E-9C25-8EF95F6C3FE0}"/>
              </a:ext>
            </a:extLst>
          </p:cNvPr>
          <p:cNvSpPr>
            <a:spLocks noGrp="1"/>
          </p:cNvSpPr>
          <p:nvPr>
            <p:ph type="sldNum" sz="quarter" idx="12"/>
          </p:nvPr>
        </p:nvSpPr>
        <p:spPr/>
        <p:txBody>
          <a:body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3645069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4C88B227-5C98-674B-A4C8-D0E4B503F18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5AA05DA1-5E05-5C4E-A998-0978E958205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单击此处编辑母版文本样式</a:t>
            </a:r>
          </a:p>
          <a:p>
            <a:pPr lvl="1"/>
            <a:r>
              <a:rPr kumimoji="1" lang="zh-CN" altLang="en-US"/>
              <a:t>二级</a:t>
            </a:r>
          </a:p>
          <a:p>
            <a:pPr lvl="2"/>
            <a:r>
              <a:rPr kumimoji="1" lang="zh-CN" altLang="en-US"/>
              <a:t>三级</a:t>
            </a:r>
          </a:p>
          <a:p>
            <a:pPr lvl="3"/>
            <a:r>
              <a:rPr kumimoji="1" lang="zh-CN" altLang="en-US"/>
              <a:t>四级</a:t>
            </a:r>
          </a:p>
          <a:p>
            <a:pPr lvl="4"/>
            <a:r>
              <a:rPr kumimoji="1" lang="zh-CN" altLang="en-US"/>
              <a:t>五级</a:t>
            </a:r>
          </a:p>
        </p:txBody>
      </p:sp>
      <p:sp>
        <p:nvSpPr>
          <p:cNvPr id="4" name="日期占位符 3">
            <a:extLst>
              <a:ext uri="{FF2B5EF4-FFF2-40B4-BE49-F238E27FC236}">
                <a16:creationId xmlns:a16="http://schemas.microsoft.com/office/drawing/2014/main" id="{DB3E24C1-D1F9-DE43-9BC5-20203B2B0B8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058A75C-C6D0-2F47-A98B-205B94660614}" type="datetimeFigureOut">
              <a:rPr kumimoji="1" lang="zh-CN" altLang="en-US" smtClean="0"/>
              <a:t>2019/8/1</a:t>
            </a:fld>
            <a:endParaRPr kumimoji="1" lang="zh-CN" altLang="en-US"/>
          </a:p>
        </p:txBody>
      </p:sp>
      <p:sp>
        <p:nvSpPr>
          <p:cNvPr id="5" name="页脚占位符 4">
            <a:extLst>
              <a:ext uri="{FF2B5EF4-FFF2-40B4-BE49-F238E27FC236}">
                <a16:creationId xmlns:a16="http://schemas.microsoft.com/office/drawing/2014/main" id="{43D6B8FF-7C4E-DE4E-984C-A4E7440C596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灯片编号占位符 5">
            <a:extLst>
              <a:ext uri="{FF2B5EF4-FFF2-40B4-BE49-F238E27FC236}">
                <a16:creationId xmlns:a16="http://schemas.microsoft.com/office/drawing/2014/main" id="{2241B055-D587-CE49-AC9A-45943262EF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2C0112-DBCD-5344-83ED-2BD513C9250B}" type="slidenum">
              <a:rPr kumimoji="1" lang="zh-CN" altLang="en-US" smtClean="0"/>
              <a:t>‹#›</a:t>
            </a:fld>
            <a:endParaRPr kumimoji="1" lang="zh-CN" altLang="en-US"/>
          </a:p>
        </p:txBody>
      </p:sp>
    </p:spTree>
    <p:extLst>
      <p:ext uri="{BB962C8B-B14F-4D97-AF65-F5344CB8AC3E}">
        <p14:creationId xmlns:p14="http://schemas.microsoft.com/office/powerpoint/2010/main" val="398098829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www.census.gov/" TargetMode="External"/><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hyperlink" Target="https://data.cityofchicago.org/" TargetMode="External"/><Relationship Id="rId4" Type="http://schemas.openxmlformats.org/officeDocument/2006/relationships/hyperlink" Target="https://factfinder.census.gov/" TargetMode="External"/></Relationships>
</file>

<file path=ppt/slides/_rels/slide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7.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C94C0BF4-B334-544C-8BE2-B175CD3313ED}"/>
              </a:ext>
            </a:extLst>
          </p:cNvPr>
          <p:cNvSpPr>
            <a:spLocks noGrp="1"/>
          </p:cNvSpPr>
          <p:nvPr>
            <p:ph type="ctrTitle"/>
          </p:nvPr>
        </p:nvSpPr>
        <p:spPr>
          <a:xfrm>
            <a:off x="3045368" y="2043663"/>
            <a:ext cx="6105194" cy="2031055"/>
          </a:xfrm>
        </p:spPr>
        <p:txBody>
          <a:bodyPr>
            <a:normAutofit/>
          </a:bodyPr>
          <a:lstStyle/>
          <a:p>
            <a:r>
              <a:rPr lang="en-US" altLang="zh-CN" sz="4700">
                <a:solidFill>
                  <a:srgbClr val="FFFFFF"/>
                </a:solidFill>
              </a:rPr>
              <a:t>Predicting the crime rate of Chicago</a:t>
            </a:r>
            <a:br>
              <a:rPr lang="en-US" altLang="zh-CN" sz="4700">
                <a:solidFill>
                  <a:srgbClr val="FFFFFF"/>
                </a:solidFill>
              </a:rPr>
            </a:br>
            <a:endParaRPr kumimoji="1" lang="zh-CN" altLang="en-US" sz="4700">
              <a:solidFill>
                <a:srgbClr val="FFFFFF"/>
              </a:solidFill>
            </a:endParaRPr>
          </a:p>
        </p:txBody>
      </p:sp>
      <p:sp>
        <p:nvSpPr>
          <p:cNvPr id="3" name="副标题 2">
            <a:extLst>
              <a:ext uri="{FF2B5EF4-FFF2-40B4-BE49-F238E27FC236}">
                <a16:creationId xmlns:a16="http://schemas.microsoft.com/office/drawing/2014/main" id="{6272FF8B-6AD1-7F4A-897B-60054E154FA0}"/>
              </a:ext>
            </a:extLst>
          </p:cNvPr>
          <p:cNvSpPr>
            <a:spLocks noGrp="1"/>
          </p:cNvSpPr>
          <p:nvPr>
            <p:ph type="subTitle" idx="1"/>
          </p:nvPr>
        </p:nvSpPr>
        <p:spPr>
          <a:xfrm>
            <a:off x="3045368" y="4074718"/>
            <a:ext cx="6105194" cy="682079"/>
          </a:xfrm>
        </p:spPr>
        <p:txBody>
          <a:bodyPr>
            <a:normAutofit/>
          </a:bodyPr>
          <a:lstStyle/>
          <a:p>
            <a:r>
              <a:rPr lang="en-US" altLang="zh-CN" sz="1500">
                <a:solidFill>
                  <a:srgbClr val="FFFFFF"/>
                </a:solidFill>
              </a:rPr>
              <a:t>Jingwei Hu</a:t>
            </a:r>
          </a:p>
          <a:p>
            <a:r>
              <a:rPr lang="en-US" altLang="zh-CN" sz="1500">
                <a:solidFill>
                  <a:srgbClr val="FFFFFF"/>
                </a:solidFill>
              </a:rPr>
              <a:t>August 1st 2019</a:t>
            </a:r>
          </a:p>
          <a:p>
            <a:endParaRPr kumimoji="1" lang="zh-CN" altLang="en-US" sz="1500">
              <a:solidFill>
                <a:srgbClr val="FFFFFF"/>
              </a:solidFill>
            </a:endParaRPr>
          </a:p>
        </p:txBody>
      </p:sp>
    </p:spTree>
    <p:extLst>
      <p:ext uri="{BB962C8B-B14F-4D97-AF65-F5344CB8AC3E}">
        <p14:creationId xmlns:p14="http://schemas.microsoft.com/office/powerpoint/2010/main" val="21174804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616C56B9-53FE-5D43-A1DD-A2F4C7208A47}"/>
              </a:ext>
            </a:extLst>
          </p:cNvPr>
          <p:cNvSpPr>
            <a:spLocks noGrp="1"/>
          </p:cNvSpPr>
          <p:nvPr>
            <p:ph type="title"/>
          </p:nvPr>
        </p:nvSpPr>
        <p:spPr>
          <a:xfrm>
            <a:off x="640079" y="2053641"/>
            <a:ext cx="3669161" cy="2760098"/>
          </a:xfrm>
        </p:spPr>
        <p:txBody>
          <a:bodyPr>
            <a:normAutofit/>
          </a:bodyPr>
          <a:lstStyle/>
          <a:p>
            <a:r>
              <a:rPr lang="en-US" altLang="zh-CN">
                <a:solidFill>
                  <a:srgbClr val="FFFFFF"/>
                </a:solidFill>
              </a:rPr>
              <a:t>Results and Discussion</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127C5E3D-1CFC-2141-8188-4B79C0CFF99D}"/>
              </a:ext>
            </a:extLst>
          </p:cNvPr>
          <p:cNvSpPr>
            <a:spLocks noGrp="1"/>
          </p:cNvSpPr>
          <p:nvPr>
            <p:ph idx="1"/>
          </p:nvPr>
        </p:nvSpPr>
        <p:spPr>
          <a:xfrm>
            <a:off x="6090574" y="801866"/>
            <a:ext cx="5306084" cy="5230634"/>
          </a:xfrm>
        </p:spPr>
        <p:txBody>
          <a:bodyPr anchor="ctr">
            <a:normAutofit/>
          </a:bodyPr>
          <a:lstStyle/>
          <a:p>
            <a:r>
              <a:rPr lang="en-US" altLang="zh-CN" sz="2200" dirty="0">
                <a:solidFill>
                  <a:srgbClr val="000000"/>
                </a:solidFill>
              </a:rPr>
              <a:t>Unemployed rate have the strongest negative linear impact on the crime rate, and the influence from household income is a little bit different. </a:t>
            </a:r>
            <a:br>
              <a:rPr lang="en-US" altLang="zh-CN" sz="2200" dirty="0">
                <a:solidFill>
                  <a:srgbClr val="000000"/>
                </a:solidFill>
              </a:rPr>
            </a:br>
            <a:endParaRPr lang="en-US" altLang="zh-CN" sz="2200" dirty="0">
              <a:solidFill>
                <a:srgbClr val="000000"/>
              </a:solidFill>
            </a:endParaRPr>
          </a:p>
          <a:p>
            <a:r>
              <a:rPr lang="en-US" altLang="zh-CN" sz="2200" dirty="0">
                <a:solidFill>
                  <a:srgbClr val="000000"/>
                </a:solidFill>
              </a:rPr>
              <a:t>It seems that when an area is poorer it would have higher crime rate, meanwhile when an area is richer it is also more likely to have criminal events. But the slope of the two directions are not the same.</a:t>
            </a:r>
            <a:br>
              <a:rPr lang="en-US" altLang="zh-CN" sz="2200" dirty="0">
                <a:solidFill>
                  <a:srgbClr val="000000"/>
                </a:solidFill>
              </a:rPr>
            </a:br>
            <a:endParaRPr lang="en-US" altLang="zh-CN" sz="2200" dirty="0">
              <a:solidFill>
                <a:srgbClr val="000000"/>
              </a:solidFill>
            </a:endParaRPr>
          </a:p>
          <a:p>
            <a:r>
              <a:rPr lang="en-US" altLang="zh-CN" sz="2200" dirty="0">
                <a:solidFill>
                  <a:srgbClr val="000000"/>
                </a:solidFill>
              </a:rPr>
              <a:t>The venue data could help to refine the model.</a:t>
            </a:r>
          </a:p>
          <a:p>
            <a:endParaRPr kumimoji="1" lang="zh-CN" altLang="en-US" sz="2200" dirty="0">
              <a:solidFill>
                <a:srgbClr val="000000"/>
              </a:solidFill>
            </a:endParaRPr>
          </a:p>
        </p:txBody>
      </p:sp>
    </p:spTree>
    <p:extLst>
      <p:ext uri="{BB962C8B-B14F-4D97-AF65-F5344CB8AC3E}">
        <p14:creationId xmlns:p14="http://schemas.microsoft.com/office/powerpoint/2010/main" val="33895146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EAB672BE-6287-F646-B536-2A4D08FEFFE3}"/>
              </a:ext>
            </a:extLst>
          </p:cNvPr>
          <p:cNvSpPr>
            <a:spLocks noGrp="1"/>
          </p:cNvSpPr>
          <p:nvPr>
            <p:ph type="title"/>
          </p:nvPr>
        </p:nvSpPr>
        <p:spPr>
          <a:xfrm>
            <a:off x="640079" y="2053641"/>
            <a:ext cx="3669161" cy="2760098"/>
          </a:xfrm>
        </p:spPr>
        <p:txBody>
          <a:bodyPr>
            <a:normAutofit/>
          </a:bodyPr>
          <a:lstStyle/>
          <a:p>
            <a:r>
              <a:rPr lang="en-US" altLang="zh-CN">
                <a:solidFill>
                  <a:srgbClr val="FFFFFF"/>
                </a:solidFill>
              </a:rPr>
              <a:t>Related data source</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67D46821-982B-CE44-8A4E-C2E26639221E}"/>
              </a:ext>
            </a:extLst>
          </p:cNvPr>
          <p:cNvSpPr>
            <a:spLocks noGrp="1"/>
          </p:cNvSpPr>
          <p:nvPr>
            <p:ph idx="1"/>
          </p:nvPr>
        </p:nvSpPr>
        <p:spPr>
          <a:xfrm>
            <a:off x="6090574" y="801866"/>
            <a:ext cx="5306084" cy="5230634"/>
          </a:xfrm>
        </p:spPr>
        <p:txBody>
          <a:bodyPr anchor="ctr">
            <a:normAutofit/>
          </a:bodyPr>
          <a:lstStyle/>
          <a:p>
            <a:r>
              <a:rPr lang="en-US" altLang="zh-CN" sz="2400" dirty="0">
                <a:solidFill>
                  <a:srgbClr val="000000"/>
                </a:solidFill>
              </a:rPr>
              <a:t>Foursquare API</a:t>
            </a:r>
          </a:p>
          <a:p>
            <a:r>
              <a:rPr lang="en-US" altLang="zh-CN" sz="2400" dirty="0">
                <a:solidFill>
                  <a:srgbClr val="000000"/>
                </a:solidFill>
              </a:rPr>
              <a:t>[</a:t>
            </a:r>
            <a:r>
              <a:rPr lang="en-US" altLang="zh-CN" sz="2400" dirty="0">
                <a:solidFill>
                  <a:srgbClr val="000000"/>
                </a:solidFill>
                <a:hlinkClick r:id="rId3"/>
              </a:rPr>
              <a:t>https://www.census.gov</a:t>
            </a:r>
            <a:r>
              <a:rPr lang="en-US" altLang="zh-CN" sz="2400" dirty="0">
                <a:solidFill>
                  <a:srgbClr val="000000"/>
                </a:solidFill>
              </a:rPr>
              <a:t>]</a:t>
            </a:r>
          </a:p>
          <a:p>
            <a:r>
              <a:rPr lang="en-US" altLang="zh-CN" sz="2400" dirty="0">
                <a:solidFill>
                  <a:srgbClr val="000000"/>
                </a:solidFill>
              </a:rPr>
              <a:t>[</a:t>
            </a:r>
            <a:r>
              <a:rPr lang="en-US" altLang="zh-CN" sz="2400" dirty="0">
                <a:solidFill>
                  <a:srgbClr val="000000"/>
                </a:solidFill>
                <a:hlinkClick r:id="rId4"/>
              </a:rPr>
              <a:t>https://factfinder.census.gov</a:t>
            </a:r>
            <a:r>
              <a:rPr lang="en-US" altLang="zh-CN" sz="2400" dirty="0">
                <a:solidFill>
                  <a:srgbClr val="000000"/>
                </a:solidFill>
              </a:rPr>
              <a:t>]</a:t>
            </a:r>
          </a:p>
          <a:p>
            <a:r>
              <a:rPr lang="en-US" altLang="zh-CN" sz="2400" dirty="0">
                <a:solidFill>
                  <a:srgbClr val="000000"/>
                </a:solidFill>
              </a:rPr>
              <a:t>[</a:t>
            </a:r>
            <a:r>
              <a:rPr lang="en-US" altLang="zh-CN" sz="2400" dirty="0">
                <a:solidFill>
                  <a:srgbClr val="000000"/>
                </a:solidFill>
                <a:hlinkClick r:id="rId5"/>
              </a:rPr>
              <a:t>https://data.cityofchicago.org</a:t>
            </a:r>
            <a:r>
              <a:rPr lang="en-US" altLang="zh-CN" sz="2400" dirty="0">
                <a:solidFill>
                  <a:srgbClr val="000000"/>
                </a:solidFill>
              </a:rPr>
              <a:t>]</a:t>
            </a:r>
          </a:p>
          <a:p>
            <a:endParaRPr kumimoji="1" lang="zh-CN" altLang="en-US" sz="2400" dirty="0">
              <a:solidFill>
                <a:srgbClr val="000000"/>
              </a:solidFill>
            </a:endParaRPr>
          </a:p>
        </p:txBody>
      </p:sp>
    </p:spTree>
    <p:extLst>
      <p:ext uri="{BB962C8B-B14F-4D97-AF65-F5344CB8AC3E}">
        <p14:creationId xmlns:p14="http://schemas.microsoft.com/office/powerpoint/2010/main" val="40482829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23962611-DFD5-4092-AAFD-559E3DFCE2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488" y="0"/>
            <a:ext cx="10910292"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270F1FA-0425-408F-9861-80BF5AFB276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0933884A-670E-244D-8C68-1E076CFAD3E8}"/>
              </a:ext>
            </a:extLst>
          </p:cNvPr>
          <p:cNvSpPr>
            <a:spLocks noGrp="1"/>
          </p:cNvSpPr>
          <p:nvPr>
            <p:ph type="title"/>
          </p:nvPr>
        </p:nvSpPr>
        <p:spPr>
          <a:xfrm>
            <a:off x="3045368" y="2043663"/>
            <a:ext cx="6105194" cy="2031055"/>
          </a:xfrm>
        </p:spPr>
        <p:txBody>
          <a:bodyPr vert="horz" lIns="91440" tIns="45720" rIns="91440" bIns="45720" rtlCol="0" anchor="b">
            <a:normAutofit/>
          </a:bodyPr>
          <a:lstStyle/>
          <a:p>
            <a:pPr algn="ctr"/>
            <a:r>
              <a:rPr kumimoji="1" lang="en-US" altLang="zh-CN" sz="6000" kern="1200">
                <a:solidFill>
                  <a:srgbClr val="FFFFFF"/>
                </a:solidFill>
                <a:latin typeface="+mj-lt"/>
                <a:ea typeface="+mj-ea"/>
                <a:cs typeface="+mj-cs"/>
              </a:rPr>
              <a:t>Thanks</a:t>
            </a:r>
            <a:r>
              <a:rPr kumimoji="1" lang="zh-CN" altLang="en-US" sz="6000" kern="1200">
                <a:solidFill>
                  <a:srgbClr val="FFFFFF"/>
                </a:solidFill>
                <a:latin typeface="+mj-lt"/>
                <a:ea typeface="+mj-ea"/>
                <a:cs typeface="+mj-cs"/>
              </a:rPr>
              <a:t>！</a:t>
            </a:r>
          </a:p>
        </p:txBody>
      </p:sp>
    </p:spTree>
    <p:extLst>
      <p:ext uri="{BB962C8B-B14F-4D97-AF65-F5344CB8AC3E}">
        <p14:creationId xmlns:p14="http://schemas.microsoft.com/office/powerpoint/2010/main" val="1048377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EACCAD3D-6849-8941-8642-92A0567D18AA}"/>
              </a:ext>
            </a:extLst>
          </p:cNvPr>
          <p:cNvSpPr>
            <a:spLocks noGrp="1"/>
          </p:cNvSpPr>
          <p:nvPr>
            <p:ph type="title"/>
          </p:nvPr>
        </p:nvSpPr>
        <p:spPr>
          <a:xfrm>
            <a:off x="640079" y="2053641"/>
            <a:ext cx="3669161" cy="2760098"/>
          </a:xfrm>
        </p:spPr>
        <p:txBody>
          <a:bodyPr>
            <a:normAutofit/>
          </a:bodyPr>
          <a:lstStyle/>
          <a:p>
            <a:r>
              <a:rPr kumimoji="1" lang="en-US" altLang="zh-CN" dirty="0">
                <a:solidFill>
                  <a:srgbClr val="FFFFFF"/>
                </a:solidFill>
              </a:rPr>
              <a:t>Background</a:t>
            </a:r>
            <a:endParaRPr kumimoji="1" lang="zh-CN" altLang="en-US" dirty="0">
              <a:solidFill>
                <a:srgbClr val="FFFFFF"/>
              </a:solidFill>
            </a:endParaRPr>
          </a:p>
        </p:txBody>
      </p:sp>
      <p:sp>
        <p:nvSpPr>
          <p:cNvPr id="3" name="内容占位符 2">
            <a:extLst>
              <a:ext uri="{FF2B5EF4-FFF2-40B4-BE49-F238E27FC236}">
                <a16:creationId xmlns:a16="http://schemas.microsoft.com/office/drawing/2014/main" id="{736E5AFA-3DAA-2F4F-B629-BF5D89E1BFE5}"/>
              </a:ext>
            </a:extLst>
          </p:cNvPr>
          <p:cNvSpPr>
            <a:spLocks noGrp="1"/>
          </p:cNvSpPr>
          <p:nvPr>
            <p:ph idx="1"/>
          </p:nvPr>
        </p:nvSpPr>
        <p:spPr>
          <a:xfrm>
            <a:off x="6090574" y="801866"/>
            <a:ext cx="5306084" cy="5230634"/>
          </a:xfrm>
        </p:spPr>
        <p:txBody>
          <a:bodyPr anchor="ctr">
            <a:normAutofit/>
          </a:bodyPr>
          <a:lstStyle/>
          <a:p>
            <a:r>
              <a:rPr lang="en-US" altLang="zh-CN" sz="2400" dirty="0">
                <a:solidFill>
                  <a:srgbClr val="000000"/>
                </a:solidFill>
              </a:rPr>
              <a:t>Assume that we want to run our businesses, we would concern about the crime rate of the possible site.</a:t>
            </a:r>
          </a:p>
          <a:p>
            <a:r>
              <a:rPr lang="en-US" altLang="zh-CN" sz="2400" dirty="0">
                <a:solidFill>
                  <a:srgbClr val="000000"/>
                </a:solidFill>
              </a:rPr>
              <a:t>Figure out the factors that would have an impact on the crime rate in the city of Chicago.</a:t>
            </a:r>
          </a:p>
        </p:txBody>
      </p:sp>
    </p:spTree>
    <p:extLst>
      <p:ext uri="{BB962C8B-B14F-4D97-AF65-F5344CB8AC3E}">
        <p14:creationId xmlns:p14="http://schemas.microsoft.com/office/powerpoint/2010/main" val="3913620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629416FF-138C-6C46-81D3-7BA32A930EC0}"/>
              </a:ext>
            </a:extLst>
          </p:cNvPr>
          <p:cNvSpPr>
            <a:spLocks noGrp="1"/>
          </p:cNvSpPr>
          <p:nvPr>
            <p:ph type="title"/>
          </p:nvPr>
        </p:nvSpPr>
        <p:spPr>
          <a:xfrm>
            <a:off x="640079" y="2053641"/>
            <a:ext cx="3669161" cy="2760098"/>
          </a:xfrm>
        </p:spPr>
        <p:txBody>
          <a:bodyPr>
            <a:normAutofit/>
          </a:bodyPr>
          <a:lstStyle/>
          <a:p>
            <a:r>
              <a:rPr lang="en-US" altLang="zh-CN">
                <a:solidFill>
                  <a:srgbClr val="FFFFFF"/>
                </a:solidFill>
              </a:rPr>
              <a:t>Data acquisition and cleaning</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F28A7B63-B5B9-B842-B398-2E90F7984683}"/>
              </a:ext>
            </a:extLst>
          </p:cNvPr>
          <p:cNvSpPr>
            <a:spLocks noGrp="1"/>
          </p:cNvSpPr>
          <p:nvPr>
            <p:ph idx="1"/>
          </p:nvPr>
        </p:nvSpPr>
        <p:spPr>
          <a:xfrm>
            <a:off x="6090574" y="801866"/>
            <a:ext cx="5306084" cy="5230634"/>
          </a:xfrm>
        </p:spPr>
        <p:txBody>
          <a:bodyPr anchor="ctr">
            <a:normAutofit/>
          </a:bodyPr>
          <a:lstStyle/>
          <a:p>
            <a:r>
              <a:rPr lang="en-US" altLang="zh-CN" sz="2400" dirty="0">
                <a:solidFill>
                  <a:srgbClr val="000000"/>
                </a:solidFill>
              </a:rPr>
              <a:t>Household density, unemployed rate, average incomes in the neighborhood.</a:t>
            </a:r>
          </a:p>
          <a:p>
            <a:r>
              <a:rPr lang="en-US" altLang="zh-CN" sz="2400" dirty="0">
                <a:solidFill>
                  <a:srgbClr val="000000"/>
                </a:solidFill>
              </a:rPr>
              <a:t>All the venues and its category in the neighborhood.</a:t>
            </a:r>
          </a:p>
          <a:p>
            <a:endParaRPr kumimoji="1" lang="zh-CN" altLang="en-US" sz="2400" dirty="0">
              <a:solidFill>
                <a:srgbClr val="000000"/>
              </a:solidFill>
            </a:endParaRPr>
          </a:p>
        </p:txBody>
      </p:sp>
    </p:spTree>
    <p:extLst>
      <p:ext uri="{BB962C8B-B14F-4D97-AF65-F5344CB8AC3E}">
        <p14:creationId xmlns:p14="http://schemas.microsoft.com/office/powerpoint/2010/main" val="242385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A3F4CF52-5B5F-7B43-96D9-ADBE6047460D}"/>
              </a:ext>
            </a:extLst>
          </p:cNvPr>
          <p:cNvSpPr>
            <a:spLocks noGrp="1"/>
          </p:cNvSpPr>
          <p:nvPr>
            <p:ph type="title"/>
          </p:nvPr>
        </p:nvSpPr>
        <p:spPr>
          <a:xfrm>
            <a:off x="640079" y="2053641"/>
            <a:ext cx="3669161" cy="2760098"/>
          </a:xfrm>
        </p:spPr>
        <p:txBody>
          <a:bodyPr>
            <a:normAutofit/>
          </a:bodyPr>
          <a:lstStyle/>
          <a:p>
            <a:r>
              <a:rPr lang="en-US" altLang="zh-CN">
                <a:solidFill>
                  <a:srgbClr val="FFFFFF"/>
                </a:solidFill>
              </a:rPr>
              <a:t> Data Source</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CF58A821-82CA-604E-886C-B87E84A5FEB4}"/>
              </a:ext>
            </a:extLst>
          </p:cNvPr>
          <p:cNvSpPr>
            <a:spLocks noGrp="1"/>
          </p:cNvSpPr>
          <p:nvPr>
            <p:ph idx="1"/>
          </p:nvPr>
        </p:nvSpPr>
        <p:spPr>
          <a:xfrm>
            <a:off x="6090574" y="801866"/>
            <a:ext cx="5306084" cy="5230634"/>
          </a:xfrm>
        </p:spPr>
        <p:txBody>
          <a:bodyPr anchor="ctr">
            <a:normAutofit/>
          </a:bodyPr>
          <a:lstStyle/>
          <a:p>
            <a:r>
              <a:rPr lang="en-US" altLang="zh-CN" sz="2400" dirty="0">
                <a:solidFill>
                  <a:srgbClr val="000000"/>
                </a:solidFill>
              </a:rPr>
              <a:t>venues and their type and location in every neighborhood will be obtained using Foursquare API</a:t>
            </a:r>
          </a:p>
          <a:p>
            <a:r>
              <a:rPr lang="en-US" altLang="zh-CN" sz="2400" dirty="0">
                <a:solidFill>
                  <a:srgbClr val="000000"/>
                </a:solidFill>
              </a:rPr>
              <a:t>the category hierarchy of venues will also be obtained from Foursquare API</a:t>
            </a:r>
          </a:p>
          <a:p>
            <a:r>
              <a:rPr lang="en-US" altLang="zh-CN" sz="2400" dirty="0">
                <a:solidFill>
                  <a:srgbClr val="000000"/>
                </a:solidFill>
              </a:rPr>
              <a:t>the demographic data includes civilian, labor force, unemployment, household, and income will be obtained from US government official website.</a:t>
            </a:r>
          </a:p>
          <a:p>
            <a:r>
              <a:rPr lang="en-US" altLang="zh-CN" sz="2400" dirty="0">
                <a:solidFill>
                  <a:srgbClr val="000000"/>
                </a:solidFill>
              </a:rPr>
              <a:t>the crime data occurs in the city of Chicago will be collected from this source.</a:t>
            </a:r>
          </a:p>
          <a:p>
            <a:endParaRPr kumimoji="1" lang="zh-CN" altLang="en-US" sz="2400" dirty="0">
              <a:solidFill>
                <a:srgbClr val="000000"/>
              </a:solidFill>
            </a:endParaRPr>
          </a:p>
        </p:txBody>
      </p:sp>
    </p:spTree>
    <p:extLst>
      <p:ext uri="{BB962C8B-B14F-4D97-AF65-F5344CB8AC3E}">
        <p14:creationId xmlns:p14="http://schemas.microsoft.com/office/powerpoint/2010/main" val="24823722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863B4CFC-F277-924A-8847-F6FDAEDFDD9E}"/>
              </a:ext>
            </a:extLst>
          </p:cNvPr>
          <p:cNvSpPr>
            <a:spLocks noGrp="1"/>
          </p:cNvSpPr>
          <p:nvPr>
            <p:ph type="title"/>
          </p:nvPr>
        </p:nvSpPr>
        <p:spPr>
          <a:xfrm>
            <a:off x="6094105" y="802955"/>
            <a:ext cx="4977976" cy="1454051"/>
          </a:xfrm>
        </p:spPr>
        <p:txBody>
          <a:bodyPr>
            <a:normAutofit/>
          </a:bodyPr>
          <a:lstStyle/>
          <a:p>
            <a:r>
              <a:rPr lang="en-US" altLang="zh-CN">
                <a:solidFill>
                  <a:srgbClr val="000000"/>
                </a:solidFill>
              </a:rPr>
              <a:t>Analysis</a:t>
            </a:r>
            <a:endParaRPr kumimoji="1" lang="zh-CN" altLang="en-US">
              <a:solidFill>
                <a:srgbClr val="000000"/>
              </a:solidFill>
            </a:endParaRPr>
          </a:p>
        </p:txBody>
      </p:sp>
      <p:sp>
        <p:nvSpPr>
          <p:cNvPr id="13"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图片 3">
            <a:extLst>
              <a:ext uri="{FF2B5EF4-FFF2-40B4-BE49-F238E27FC236}">
                <a16:creationId xmlns:a16="http://schemas.microsoft.com/office/drawing/2014/main" id="{A218B44D-6569-B64E-88E0-E794A61C84D8}"/>
              </a:ext>
            </a:extLst>
          </p:cNvPr>
          <p:cNvPicPr>
            <a:picLocks noChangeAspect="1"/>
          </p:cNvPicPr>
          <p:nvPr/>
        </p:nvPicPr>
        <p:blipFill>
          <a:blip r:embed="rId3"/>
          <a:stretch>
            <a:fillRect/>
          </a:stretch>
        </p:blipFill>
        <p:spPr>
          <a:xfrm>
            <a:off x="124549" y="1850311"/>
            <a:ext cx="4418941" cy="2993832"/>
          </a:xfrm>
          <a:prstGeom prst="rect">
            <a:avLst/>
          </a:prstGeom>
        </p:spPr>
      </p:pic>
      <p:sp>
        <p:nvSpPr>
          <p:cNvPr id="3" name="内容占位符 2">
            <a:extLst>
              <a:ext uri="{FF2B5EF4-FFF2-40B4-BE49-F238E27FC236}">
                <a16:creationId xmlns:a16="http://schemas.microsoft.com/office/drawing/2014/main" id="{E8B372C3-1DAB-7446-BCF5-33544718D570}"/>
              </a:ext>
            </a:extLst>
          </p:cNvPr>
          <p:cNvSpPr>
            <a:spLocks noGrp="1"/>
          </p:cNvSpPr>
          <p:nvPr>
            <p:ph idx="1"/>
          </p:nvPr>
        </p:nvSpPr>
        <p:spPr>
          <a:xfrm>
            <a:off x="6090574" y="2421682"/>
            <a:ext cx="4977578" cy="3639289"/>
          </a:xfrm>
        </p:spPr>
        <p:txBody>
          <a:bodyPr anchor="ctr">
            <a:normAutofit/>
          </a:bodyPr>
          <a:lstStyle/>
          <a:p>
            <a:r>
              <a:rPr lang="en-US" altLang="zh-CN" sz="2000">
                <a:solidFill>
                  <a:srgbClr val="000000"/>
                </a:solidFill>
              </a:rPr>
              <a:t>Unemployed rate positive related to the crime rates. The Pearson correlation coefficient between crime rate and unemployment was 0.772.</a:t>
            </a:r>
          </a:p>
          <a:p>
            <a:endParaRPr kumimoji="1" lang="zh-CN" altLang="en-US" sz="2000">
              <a:solidFill>
                <a:srgbClr val="000000"/>
              </a:solidFill>
            </a:endParaRPr>
          </a:p>
        </p:txBody>
      </p:sp>
    </p:spTree>
    <p:extLst>
      <p:ext uri="{BB962C8B-B14F-4D97-AF65-F5344CB8AC3E}">
        <p14:creationId xmlns:p14="http://schemas.microsoft.com/office/powerpoint/2010/main" val="257345644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FA67CD3-AB4E-4A7A-BEB8-53C445D8C4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3726"/>
            <a:ext cx="5614875" cy="6858000"/>
          </a:xfrm>
          <a:prstGeom prst="rect">
            <a:avLst/>
          </a:prstGeom>
          <a:gradFill>
            <a:gsLst>
              <a:gs pos="0">
                <a:schemeClr val="accent1">
                  <a:lumMod val="100000"/>
                  <a:alpha val="82000"/>
                </a:schemeClr>
              </a:gs>
              <a:gs pos="25000">
                <a:schemeClr val="accent1">
                  <a:alpha val="60000"/>
                </a:schemeClr>
              </a:gs>
              <a:gs pos="94000">
                <a:schemeClr val="bg2">
                  <a:lumMod val="75000"/>
                </a:schemeClr>
              </a:gs>
              <a:gs pos="100000">
                <a:schemeClr val="bg2">
                  <a:lumMod val="7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07CF545F-9C2E-4446-97CD-AD92990C2B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324E5E3C-1EFB-5142-9FE0-AEBBE5FFE798}"/>
              </a:ext>
            </a:extLst>
          </p:cNvPr>
          <p:cNvSpPr>
            <a:spLocks noGrp="1"/>
          </p:cNvSpPr>
          <p:nvPr>
            <p:ph type="title"/>
          </p:nvPr>
        </p:nvSpPr>
        <p:spPr>
          <a:xfrm>
            <a:off x="6094105" y="802955"/>
            <a:ext cx="4977976" cy="1454051"/>
          </a:xfrm>
        </p:spPr>
        <p:txBody>
          <a:bodyPr>
            <a:normAutofit/>
          </a:bodyPr>
          <a:lstStyle/>
          <a:p>
            <a:r>
              <a:rPr lang="en-US" altLang="zh-CN">
                <a:solidFill>
                  <a:srgbClr val="000000"/>
                </a:solidFill>
              </a:rPr>
              <a:t>Analysis</a:t>
            </a:r>
            <a:endParaRPr kumimoji="1" lang="zh-CN" altLang="en-US">
              <a:solidFill>
                <a:srgbClr val="000000"/>
              </a:solidFill>
            </a:endParaRPr>
          </a:p>
        </p:txBody>
      </p:sp>
      <p:sp>
        <p:nvSpPr>
          <p:cNvPr id="13" name="Freeform 62">
            <a:extLst>
              <a:ext uri="{FF2B5EF4-FFF2-40B4-BE49-F238E27FC236}">
                <a16:creationId xmlns:a16="http://schemas.microsoft.com/office/drawing/2014/main" id="{339C8D78-A644-462F-B674-F440635E5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738619"/>
            <a:ext cx="5000438" cy="5400962"/>
          </a:xfrm>
          <a:custGeom>
            <a:avLst/>
            <a:gdLst>
              <a:gd name="connsiteX0" fmla="*/ 2299956 w 5000438"/>
              <a:gd name="connsiteY0" fmla="*/ 0 h 5400962"/>
              <a:gd name="connsiteX1" fmla="*/ 5000438 w 5000438"/>
              <a:gd name="connsiteY1" fmla="*/ 2700481 h 5400962"/>
              <a:gd name="connsiteX2" fmla="*/ 2299956 w 5000438"/>
              <a:gd name="connsiteY2" fmla="*/ 5400962 h 5400962"/>
              <a:gd name="connsiteX3" fmla="*/ 60675 w 5000438"/>
              <a:gd name="connsiteY3" fmla="*/ 4210346 h 5400962"/>
              <a:gd name="connsiteX4" fmla="*/ 0 w 5000438"/>
              <a:gd name="connsiteY4" fmla="*/ 4110472 h 5400962"/>
              <a:gd name="connsiteX5" fmla="*/ 0 w 5000438"/>
              <a:gd name="connsiteY5" fmla="*/ 1290491 h 5400962"/>
              <a:gd name="connsiteX6" fmla="*/ 60675 w 5000438"/>
              <a:gd name="connsiteY6" fmla="*/ 1190617 h 5400962"/>
              <a:gd name="connsiteX7" fmla="*/ 2299956 w 5000438"/>
              <a:gd name="connsiteY7" fmla="*/ 0 h 54009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000438" h="5400962">
                <a:moveTo>
                  <a:pt x="2299956" y="0"/>
                </a:moveTo>
                <a:cubicBezTo>
                  <a:pt x="3791390" y="0"/>
                  <a:pt x="5000438" y="1209047"/>
                  <a:pt x="5000438" y="2700481"/>
                </a:cubicBezTo>
                <a:cubicBezTo>
                  <a:pt x="5000438" y="4191915"/>
                  <a:pt x="3791390" y="5400962"/>
                  <a:pt x="2299956" y="5400962"/>
                </a:cubicBezTo>
                <a:cubicBezTo>
                  <a:pt x="1367810" y="5400962"/>
                  <a:pt x="545971" y="4928678"/>
                  <a:pt x="60675" y="4210346"/>
                </a:cubicBezTo>
                <a:lnTo>
                  <a:pt x="0" y="4110472"/>
                </a:lnTo>
                <a:lnTo>
                  <a:pt x="0" y="1290491"/>
                </a:lnTo>
                <a:lnTo>
                  <a:pt x="60675" y="1190617"/>
                </a:lnTo>
                <a:cubicBezTo>
                  <a:pt x="545971" y="472284"/>
                  <a:pt x="1367810" y="0"/>
                  <a:pt x="2299956" y="0"/>
                </a:cubicBezTo>
                <a:close/>
              </a:path>
            </a:pathLst>
          </a:custGeom>
          <a:solidFill>
            <a:srgbClr val="FFFFFF"/>
          </a:solidFill>
          <a:ln>
            <a:gradFill>
              <a:gsLst>
                <a:gs pos="0">
                  <a:schemeClr val="accent1">
                    <a:lumMod val="40000"/>
                    <a:lumOff val="60000"/>
                  </a:schemeClr>
                </a:gs>
                <a:gs pos="23000">
                  <a:schemeClr val="accent1">
                    <a:lumMod val="45000"/>
                    <a:lumOff val="55000"/>
                  </a:schemeClr>
                </a:gs>
                <a:gs pos="83000">
                  <a:schemeClr val="bg2">
                    <a:lumMod val="85000"/>
                  </a:schemeClr>
                </a:gs>
                <a:gs pos="100000">
                  <a:schemeClr val="bg2">
                    <a:lumMod val="85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图片 3">
            <a:extLst>
              <a:ext uri="{FF2B5EF4-FFF2-40B4-BE49-F238E27FC236}">
                <a16:creationId xmlns:a16="http://schemas.microsoft.com/office/drawing/2014/main" id="{28DAD10E-5667-CA4E-B508-849610485732}"/>
              </a:ext>
            </a:extLst>
          </p:cNvPr>
          <p:cNvPicPr>
            <a:picLocks noChangeAspect="1"/>
          </p:cNvPicPr>
          <p:nvPr/>
        </p:nvPicPr>
        <p:blipFill>
          <a:blip r:embed="rId3"/>
          <a:stretch>
            <a:fillRect/>
          </a:stretch>
        </p:blipFill>
        <p:spPr>
          <a:xfrm>
            <a:off x="124549" y="1747763"/>
            <a:ext cx="4544837" cy="3090489"/>
          </a:xfrm>
          <a:prstGeom prst="rect">
            <a:avLst/>
          </a:prstGeom>
        </p:spPr>
      </p:pic>
      <p:sp>
        <p:nvSpPr>
          <p:cNvPr id="3" name="内容占位符 2">
            <a:extLst>
              <a:ext uri="{FF2B5EF4-FFF2-40B4-BE49-F238E27FC236}">
                <a16:creationId xmlns:a16="http://schemas.microsoft.com/office/drawing/2014/main" id="{693D944D-9C7F-4D43-A033-88C3DDEB616A}"/>
              </a:ext>
            </a:extLst>
          </p:cNvPr>
          <p:cNvSpPr>
            <a:spLocks noGrp="1"/>
          </p:cNvSpPr>
          <p:nvPr>
            <p:ph idx="1"/>
          </p:nvPr>
        </p:nvSpPr>
        <p:spPr>
          <a:xfrm>
            <a:off x="6090574" y="2421682"/>
            <a:ext cx="4977578" cy="3639289"/>
          </a:xfrm>
        </p:spPr>
        <p:txBody>
          <a:bodyPr anchor="ctr">
            <a:normAutofit/>
          </a:bodyPr>
          <a:lstStyle/>
          <a:p>
            <a:r>
              <a:rPr lang="en-US" altLang="zh-CN" sz="2000" dirty="0">
                <a:solidFill>
                  <a:srgbClr val="000000"/>
                </a:solidFill>
              </a:rPr>
              <a:t>Income negative related to the crime rates.</a:t>
            </a:r>
          </a:p>
          <a:p>
            <a:r>
              <a:rPr lang="en-US" altLang="zh-CN" sz="2000" dirty="0">
                <a:solidFill>
                  <a:srgbClr val="000000"/>
                </a:solidFill>
              </a:rPr>
              <a:t>This correlation is a non-linear relation, like a bowl.</a:t>
            </a:r>
          </a:p>
        </p:txBody>
      </p:sp>
    </p:spTree>
    <p:extLst>
      <p:ext uri="{BB962C8B-B14F-4D97-AF65-F5344CB8AC3E}">
        <p14:creationId xmlns:p14="http://schemas.microsoft.com/office/powerpoint/2010/main" val="40489101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B854194-185D-494D-905C-7C7CB2E30F6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8211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B4F5FA0D-0104-4987-8241-EFF7C85B88D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91998" cy="6858000"/>
          </a:xfrm>
          <a:prstGeom prst="rect">
            <a:avLst/>
          </a:prstGeom>
          <a:gradFill>
            <a:gsLst>
              <a:gs pos="0">
                <a:schemeClr val="accent1">
                  <a:lumMod val="90000"/>
                </a:schemeClr>
              </a:gs>
              <a:gs pos="25000">
                <a:schemeClr val="accent1">
                  <a:lumMod val="90000"/>
                </a:schemeClr>
              </a:gs>
              <a:gs pos="94000">
                <a:schemeClr val="bg2">
                  <a:lumMod val="25000"/>
                </a:schemeClr>
              </a:gs>
              <a:gs pos="100000">
                <a:schemeClr val="bg2">
                  <a:lumMod val="25000"/>
                </a:schemeClr>
              </a:gs>
            </a:gsLst>
            <a:lin ang="4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a:extLst>
              <a:ext uri="{FF2B5EF4-FFF2-40B4-BE49-F238E27FC236}">
                <a16:creationId xmlns:a16="http://schemas.microsoft.com/office/drawing/2014/main" id="{2897127E-6CEF-446C-BE87-93B7C46E49D1}"/>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标题 1">
            <a:extLst>
              <a:ext uri="{FF2B5EF4-FFF2-40B4-BE49-F238E27FC236}">
                <a16:creationId xmlns:a16="http://schemas.microsoft.com/office/drawing/2014/main" id="{21A48E07-598B-1244-8D89-76076D165325}"/>
              </a:ext>
            </a:extLst>
          </p:cNvPr>
          <p:cNvSpPr>
            <a:spLocks noGrp="1"/>
          </p:cNvSpPr>
          <p:nvPr>
            <p:ph type="title"/>
          </p:nvPr>
        </p:nvSpPr>
        <p:spPr>
          <a:xfrm>
            <a:off x="640079" y="2053641"/>
            <a:ext cx="3669161" cy="2760098"/>
          </a:xfrm>
        </p:spPr>
        <p:txBody>
          <a:bodyPr>
            <a:normAutofit/>
          </a:bodyPr>
          <a:lstStyle/>
          <a:p>
            <a:r>
              <a:rPr lang="en-US" altLang="zh-CN">
                <a:solidFill>
                  <a:srgbClr val="FFFFFF"/>
                </a:solidFill>
              </a:rPr>
              <a:t>Predictive Modeling</a:t>
            </a:r>
            <a:endParaRPr kumimoji="1" lang="zh-CN" altLang="en-US">
              <a:solidFill>
                <a:srgbClr val="FFFFFF"/>
              </a:solidFill>
            </a:endParaRPr>
          </a:p>
        </p:txBody>
      </p:sp>
      <p:sp>
        <p:nvSpPr>
          <p:cNvPr id="3" name="内容占位符 2">
            <a:extLst>
              <a:ext uri="{FF2B5EF4-FFF2-40B4-BE49-F238E27FC236}">
                <a16:creationId xmlns:a16="http://schemas.microsoft.com/office/drawing/2014/main" id="{3CB61E98-D208-4549-BDDD-E99F77AF58A6}"/>
              </a:ext>
            </a:extLst>
          </p:cNvPr>
          <p:cNvSpPr>
            <a:spLocks noGrp="1"/>
          </p:cNvSpPr>
          <p:nvPr>
            <p:ph idx="1"/>
          </p:nvPr>
        </p:nvSpPr>
        <p:spPr>
          <a:xfrm>
            <a:off x="6090574" y="801866"/>
            <a:ext cx="5306084" cy="5230634"/>
          </a:xfrm>
        </p:spPr>
        <p:txBody>
          <a:bodyPr anchor="ctr">
            <a:normAutofit/>
          </a:bodyPr>
          <a:lstStyle/>
          <a:p>
            <a:r>
              <a:rPr lang="en-US" altLang="zh-CN" sz="2400" dirty="0">
                <a:solidFill>
                  <a:srgbClr val="000000"/>
                </a:solidFill>
              </a:rPr>
              <a:t>Curve fit</a:t>
            </a:r>
          </a:p>
          <a:p>
            <a:r>
              <a:rPr lang="en-US" altLang="zh-CN" sz="2400" dirty="0">
                <a:solidFill>
                  <a:srgbClr val="000000"/>
                </a:solidFill>
              </a:rPr>
              <a:t>Unemployed rate, household density, and mean household income</a:t>
            </a:r>
          </a:p>
          <a:p>
            <a:r>
              <a:rPr lang="en-US" altLang="zh-CN" sz="2400" dirty="0">
                <a:solidFill>
                  <a:srgbClr val="000000"/>
                </a:solidFill>
              </a:rPr>
              <a:t>'College &amp; </a:t>
            </a:r>
            <a:r>
              <a:rPr lang="en-US" altLang="zh-CN" sz="2400" dirty="0" err="1">
                <a:solidFill>
                  <a:srgbClr val="000000"/>
                </a:solidFill>
              </a:rPr>
              <a:t>University','Professional</a:t>
            </a:r>
            <a:r>
              <a:rPr lang="en-US" altLang="zh-CN" sz="2400" dirty="0">
                <a:solidFill>
                  <a:srgbClr val="000000"/>
                </a:solidFill>
              </a:rPr>
              <a:t> &amp; Other </a:t>
            </a:r>
            <a:r>
              <a:rPr lang="en-US" altLang="zh-CN" sz="2400" dirty="0" err="1">
                <a:solidFill>
                  <a:srgbClr val="000000"/>
                </a:solidFill>
              </a:rPr>
              <a:t>Places','Shop</a:t>
            </a:r>
            <a:r>
              <a:rPr lang="en-US" altLang="zh-CN" sz="2400" dirty="0">
                <a:solidFill>
                  <a:srgbClr val="000000"/>
                </a:solidFill>
              </a:rPr>
              <a:t> &amp; </a:t>
            </a:r>
            <a:r>
              <a:rPr lang="en-US" altLang="zh-CN" sz="2400" dirty="0" err="1">
                <a:solidFill>
                  <a:srgbClr val="000000"/>
                </a:solidFill>
              </a:rPr>
              <a:t>Service','Travel</a:t>
            </a:r>
            <a:r>
              <a:rPr lang="en-US" altLang="zh-CN" sz="2400" dirty="0">
                <a:solidFill>
                  <a:srgbClr val="000000"/>
                </a:solidFill>
              </a:rPr>
              <a:t> &amp; </a:t>
            </a:r>
            <a:r>
              <a:rPr lang="en-US" altLang="zh-CN" sz="2400" dirty="0" err="1">
                <a:solidFill>
                  <a:srgbClr val="000000"/>
                </a:solidFill>
              </a:rPr>
              <a:t>Transport','Outdoors</a:t>
            </a:r>
            <a:r>
              <a:rPr lang="en-US" altLang="zh-CN" sz="2400" dirty="0">
                <a:solidFill>
                  <a:srgbClr val="000000"/>
                </a:solidFill>
              </a:rPr>
              <a:t> &amp; </a:t>
            </a:r>
            <a:r>
              <a:rPr lang="en-US" altLang="zh-CN" sz="2400" dirty="0" err="1">
                <a:solidFill>
                  <a:srgbClr val="000000"/>
                </a:solidFill>
              </a:rPr>
              <a:t>Recreation','Nightlife</a:t>
            </a:r>
            <a:r>
              <a:rPr lang="en-US" altLang="zh-CN" sz="2400" dirty="0">
                <a:solidFill>
                  <a:srgbClr val="000000"/>
                </a:solidFill>
              </a:rPr>
              <a:t> </a:t>
            </a:r>
            <a:r>
              <a:rPr lang="en-US" altLang="zh-CN" sz="2400" dirty="0" err="1">
                <a:solidFill>
                  <a:srgbClr val="000000"/>
                </a:solidFill>
              </a:rPr>
              <a:t>Spot','Food','Venue</a:t>
            </a:r>
            <a:r>
              <a:rPr lang="en-US" altLang="zh-CN" sz="2400" dirty="0">
                <a:solidFill>
                  <a:srgbClr val="000000"/>
                </a:solidFill>
              </a:rPr>
              <a:t> density'</a:t>
            </a:r>
          </a:p>
          <a:p>
            <a:endParaRPr kumimoji="1" lang="zh-CN" altLang="en-US" sz="2400" dirty="0">
              <a:solidFill>
                <a:srgbClr val="000000"/>
              </a:solidFill>
            </a:endParaRPr>
          </a:p>
        </p:txBody>
      </p:sp>
    </p:spTree>
    <p:extLst>
      <p:ext uri="{BB962C8B-B14F-4D97-AF65-F5344CB8AC3E}">
        <p14:creationId xmlns:p14="http://schemas.microsoft.com/office/powerpoint/2010/main" val="13778237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图片 4">
            <a:extLst>
              <a:ext uri="{FF2B5EF4-FFF2-40B4-BE49-F238E27FC236}">
                <a16:creationId xmlns:a16="http://schemas.microsoft.com/office/drawing/2014/main" id="{6D476565-0F8B-444F-B980-38FA9BD63DB0}"/>
              </a:ext>
            </a:extLst>
          </p:cNvPr>
          <p:cNvPicPr>
            <a:picLocks noChangeAspect="1"/>
          </p:cNvPicPr>
          <p:nvPr/>
        </p:nvPicPr>
        <p:blipFill>
          <a:blip r:embed="rId2"/>
          <a:stretch>
            <a:fillRect/>
          </a:stretch>
        </p:blipFill>
        <p:spPr>
          <a:xfrm>
            <a:off x="2990624" y="1343212"/>
            <a:ext cx="5689600" cy="1485900"/>
          </a:xfrm>
          <a:prstGeom prst="rect">
            <a:avLst/>
          </a:prstGeom>
        </p:spPr>
      </p:pic>
      <p:sp>
        <p:nvSpPr>
          <p:cNvPr id="2" name="标题 1">
            <a:extLst>
              <a:ext uri="{FF2B5EF4-FFF2-40B4-BE49-F238E27FC236}">
                <a16:creationId xmlns:a16="http://schemas.microsoft.com/office/drawing/2014/main" id="{D68C0D31-7C21-834B-ACB1-665B2D0BE84B}"/>
              </a:ext>
            </a:extLst>
          </p:cNvPr>
          <p:cNvSpPr>
            <a:spLocks noGrp="1"/>
          </p:cNvSpPr>
          <p:nvPr>
            <p:ph type="title"/>
          </p:nvPr>
        </p:nvSpPr>
        <p:spPr>
          <a:xfrm>
            <a:off x="0" y="365125"/>
            <a:ext cx="12192000" cy="1071789"/>
          </a:xfrm>
          <a:gradFill flip="none" rotWithShape="1">
            <a:gsLst>
              <a:gs pos="0">
                <a:schemeClr val="accent5">
                  <a:lumMod val="75000"/>
                  <a:tint val="66000"/>
                  <a:satMod val="160000"/>
                </a:schemeClr>
              </a:gs>
              <a:gs pos="50000">
                <a:schemeClr val="accent5">
                  <a:lumMod val="75000"/>
                  <a:tint val="44500"/>
                  <a:satMod val="160000"/>
                </a:schemeClr>
              </a:gs>
              <a:gs pos="100000">
                <a:schemeClr val="accent5">
                  <a:lumMod val="75000"/>
                  <a:tint val="23500"/>
                  <a:satMod val="160000"/>
                </a:schemeClr>
              </a:gs>
            </a:gsLst>
            <a:lin ang="18900000" scaled="1"/>
            <a:tileRect/>
          </a:gradFill>
        </p:spPr>
        <p:txBody>
          <a:bodyPr/>
          <a:lstStyle/>
          <a:p>
            <a:r>
              <a:rPr lang="en-US" altLang="zh-CN" dirty="0">
                <a:solidFill>
                  <a:schemeClr val="bg1"/>
                </a:solidFill>
              </a:rPr>
              <a:t>Predictive Modeling</a:t>
            </a:r>
            <a:endParaRPr kumimoji="1" lang="zh-CN" altLang="en-US" dirty="0">
              <a:solidFill>
                <a:schemeClr val="bg1"/>
              </a:solidFill>
            </a:endParaRPr>
          </a:p>
        </p:txBody>
      </p:sp>
      <p:pic>
        <p:nvPicPr>
          <p:cNvPr id="4" name="图片 3">
            <a:extLst>
              <a:ext uri="{FF2B5EF4-FFF2-40B4-BE49-F238E27FC236}">
                <a16:creationId xmlns:a16="http://schemas.microsoft.com/office/drawing/2014/main" id="{7B497884-B93B-4444-AE03-C2964F9E90D6}"/>
              </a:ext>
            </a:extLst>
          </p:cNvPr>
          <p:cNvPicPr>
            <a:picLocks noChangeAspect="1"/>
          </p:cNvPicPr>
          <p:nvPr/>
        </p:nvPicPr>
        <p:blipFill rotWithShape="1">
          <a:blip r:embed="rId3"/>
          <a:srcRect t="9644" r="48" b="6550"/>
          <a:stretch/>
        </p:blipFill>
        <p:spPr>
          <a:xfrm>
            <a:off x="434521" y="2735410"/>
            <a:ext cx="11348357" cy="3777343"/>
          </a:xfrm>
          <a:prstGeom prst="rect">
            <a:avLst/>
          </a:prstGeom>
        </p:spPr>
      </p:pic>
    </p:spTree>
    <p:extLst>
      <p:ext uri="{BB962C8B-B14F-4D97-AF65-F5344CB8AC3E}">
        <p14:creationId xmlns:p14="http://schemas.microsoft.com/office/powerpoint/2010/main" val="33348436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68C0D31-7C21-834B-ACB1-665B2D0BE84B}"/>
              </a:ext>
            </a:extLst>
          </p:cNvPr>
          <p:cNvSpPr>
            <a:spLocks noGrp="1"/>
          </p:cNvSpPr>
          <p:nvPr>
            <p:ph type="title"/>
          </p:nvPr>
        </p:nvSpPr>
        <p:spPr>
          <a:xfrm>
            <a:off x="838200" y="365125"/>
            <a:ext cx="10515600" cy="1325563"/>
          </a:xfrm>
        </p:spPr>
        <p:txBody>
          <a:bodyPr/>
          <a:lstStyle/>
          <a:p>
            <a:r>
              <a:rPr lang="en-US" altLang="zh-CN"/>
              <a:t>Predictive Modeling</a:t>
            </a:r>
            <a:endParaRPr kumimoji="1" lang="zh-CN" altLang="en-US" dirty="0"/>
          </a:p>
        </p:txBody>
      </p:sp>
      <p:pic>
        <p:nvPicPr>
          <p:cNvPr id="4" name="图片 3">
            <a:extLst>
              <a:ext uri="{FF2B5EF4-FFF2-40B4-BE49-F238E27FC236}">
                <a16:creationId xmlns:a16="http://schemas.microsoft.com/office/drawing/2014/main" id="{7B497884-B93B-4444-AE03-C2964F9E90D6}"/>
              </a:ext>
            </a:extLst>
          </p:cNvPr>
          <p:cNvPicPr>
            <a:picLocks noChangeAspect="1"/>
          </p:cNvPicPr>
          <p:nvPr/>
        </p:nvPicPr>
        <p:blipFill>
          <a:blip r:embed="rId2"/>
          <a:stretch>
            <a:fillRect/>
          </a:stretch>
        </p:blipFill>
        <p:spPr>
          <a:xfrm>
            <a:off x="419100" y="2156120"/>
            <a:ext cx="11353800" cy="4507287"/>
          </a:xfrm>
          <a:prstGeom prst="rect">
            <a:avLst/>
          </a:prstGeom>
        </p:spPr>
      </p:pic>
      <p:pic>
        <p:nvPicPr>
          <p:cNvPr id="5" name="图片 4">
            <a:extLst>
              <a:ext uri="{FF2B5EF4-FFF2-40B4-BE49-F238E27FC236}">
                <a16:creationId xmlns:a16="http://schemas.microsoft.com/office/drawing/2014/main" id="{6D476565-0F8B-444F-B980-38FA9BD63DB0}"/>
              </a:ext>
            </a:extLst>
          </p:cNvPr>
          <p:cNvPicPr>
            <a:picLocks noChangeAspect="1"/>
          </p:cNvPicPr>
          <p:nvPr/>
        </p:nvPicPr>
        <p:blipFill>
          <a:blip r:embed="rId3"/>
          <a:stretch>
            <a:fillRect/>
          </a:stretch>
        </p:blipFill>
        <p:spPr>
          <a:xfrm>
            <a:off x="2979738" y="1285875"/>
            <a:ext cx="5689600" cy="1485900"/>
          </a:xfrm>
          <a:prstGeom prst="rect">
            <a:avLst/>
          </a:prstGeom>
        </p:spPr>
      </p:pic>
    </p:spTree>
    <p:extLst>
      <p:ext uri="{BB962C8B-B14F-4D97-AF65-F5344CB8AC3E}">
        <p14:creationId xmlns:p14="http://schemas.microsoft.com/office/powerpoint/2010/main" val="3096229760"/>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296</Words>
  <Application>Microsoft Macintosh PowerPoint</Application>
  <PresentationFormat>宽屏</PresentationFormat>
  <Paragraphs>35</Paragraphs>
  <Slides>12</Slides>
  <Notes>0</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12</vt:i4>
      </vt:variant>
    </vt:vector>
  </HeadingPairs>
  <TitlesOfParts>
    <vt:vector size="16" baseType="lpstr">
      <vt:lpstr>等线</vt:lpstr>
      <vt:lpstr>等线 Light</vt:lpstr>
      <vt:lpstr>Arial</vt:lpstr>
      <vt:lpstr>Office 主题​​</vt:lpstr>
      <vt:lpstr>Predicting the crime rate of Chicago </vt:lpstr>
      <vt:lpstr>Background</vt:lpstr>
      <vt:lpstr>Data acquisition and cleaning</vt:lpstr>
      <vt:lpstr> Data Source</vt:lpstr>
      <vt:lpstr>Analysis</vt:lpstr>
      <vt:lpstr>Analysis</vt:lpstr>
      <vt:lpstr>Predictive Modeling</vt:lpstr>
      <vt:lpstr>Predictive Modeling</vt:lpstr>
      <vt:lpstr>Predictive Modeling</vt:lpstr>
      <vt:lpstr>Results and Discussion</vt:lpstr>
      <vt:lpstr>Related data source</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Predicting the crime rate of Chicago </dc:title>
  <dc:creator>Happy</dc:creator>
  <cp:lastModifiedBy>Happy</cp:lastModifiedBy>
  <cp:revision>2</cp:revision>
  <dcterms:created xsi:type="dcterms:W3CDTF">2019-08-01T12:34:26Z</dcterms:created>
  <dcterms:modified xsi:type="dcterms:W3CDTF">2019-08-01T12:48:17Z</dcterms:modified>
</cp:coreProperties>
</file>